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kv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69" r:id="rId2"/>
    <p:sldId id="258" r:id="rId3"/>
    <p:sldId id="275" r:id="rId4"/>
    <p:sldId id="271" r:id="rId5"/>
    <p:sldId id="259" r:id="rId6"/>
    <p:sldId id="272" r:id="rId7"/>
    <p:sldId id="256" r:id="rId8"/>
    <p:sldId id="260" r:id="rId9"/>
    <p:sldId id="276" r:id="rId10"/>
    <p:sldId id="277" r:id="rId11"/>
    <p:sldId id="270" r:id="rId12"/>
    <p:sldId id="274" r:id="rId13"/>
    <p:sldId id="278" r:id="rId14"/>
    <p:sldId id="279" r:id="rId15"/>
    <p:sldId id="280" r:id="rId16"/>
    <p:sldId id="281" r:id="rId17"/>
    <p:sldId id="26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48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58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478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911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380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76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021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5592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495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118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151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330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829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408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111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213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990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A1FFA19-C312-450F-A678-B2925FC8BAF4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7C066DC-2EDC-4165-93CE-9C75D8C9DC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70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lesson.ru/" TargetMode="External"/><Relationship Id="rId2" Type="http://schemas.openxmlformats.org/officeDocument/2006/relationships/hyperlink" Target="https://&#1090;&#1077;&#1072;&#1090;&#1088;&#1072;&#1083;&#1100;&#1085;&#1072;&#1103;&#1087;&#1077;&#1076;&#1072;&#1075;&#1086;&#1075;&#1080;&#1082;&#1072;.&#1088;&#1092;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EBB8B-DE13-41A3-A641-D1648D342E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7366" y="1871131"/>
            <a:ext cx="6890702" cy="169419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4"/>
                </a:solidFill>
              </a:rPr>
              <a:t>Использование социо-игровых методик театральной педагогики для развития эмоционального интеллекта будущих журналистов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BC3065-CDCD-46E1-86F0-DCACE5CBD9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Татьяна Петровна Черепанова</a:t>
            </a:r>
          </a:p>
          <a:p>
            <a:r>
              <a:rPr lang="ru-RU" dirty="0"/>
              <a:t>ГБОУ Школа 1411</a:t>
            </a:r>
          </a:p>
        </p:txBody>
      </p:sp>
    </p:spTree>
    <p:extLst>
      <p:ext uri="{BB962C8B-B14F-4D97-AF65-F5344CB8AC3E}">
        <p14:creationId xmlns:p14="http://schemas.microsoft.com/office/powerpoint/2010/main" val="192366845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6886EE-B8C1-4775-9E46-E87655F1C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798" y="1903694"/>
            <a:ext cx="3072403" cy="3050611"/>
          </a:xfrm>
          <a:prstGeom prst="rect">
            <a:avLst/>
          </a:prstGeom>
        </p:spPr>
      </p:pic>
      <p:pic>
        <p:nvPicPr>
          <p:cNvPr id="3" name="Picture 4" descr="Смайл. Радость. Хорошо. Stock Vector | Adobe Stock">
            <a:extLst>
              <a:ext uri="{FF2B5EF4-FFF2-40B4-BE49-F238E27FC236}">
                <a16:creationId xmlns:a16="http://schemas.microsoft.com/office/drawing/2014/main" id="{B3C16755-94E7-4BB5-8D91-9E55FE5CE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0" y="901391"/>
            <a:ext cx="2104837" cy="200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Равнодушный милый смайлик, Smiley, Emoji - Vector иллюстрация Иллюстрация  вектора - иллюстрации насчитывающей знак, иллюстрация: 96990758">
            <a:extLst>
              <a:ext uri="{FF2B5EF4-FFF2-40B4-BE49-F238E27FC236}">
                <a16:creationId xmlns:a16="http://schemas.microsoft.com/office/drawing/2014/main" id="{1B37FF4E-E893-4D75-85EC-D8629F12D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12" y="568899"/>
            <a:ext cx="2430287" cy="243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Смайлики - красивые картинки (50 фото) • Прикольные картинки и позитив">
            <a:extLst>
              <a:ext uri="{FF2B5EF4-FFF2-40B4-BE49-F238E27FC236}">
                <a16:creationId xmlns:a16="http://schemas.microsoft.com/office/drawing/2014/main" id="{A8B1FDFA-7ADB-4C24-8FF0-5288C02A0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610" y="3582784"/>
            <a:ext cx="2120900" cy="2496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3F0652-860B-45A3-8725-1C9509DF87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751" y="3674678"/>
            <a:ext cx="2312748" cy="231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0786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E1625A-0FBB-4DB8-A45E-C6A07DE25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4539" y="922472"/>
            <a:ext cx="5167712" cy="446008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4E9C0E-7132-419C-9056-70CA336B763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33182" y="922472"/>
            <a:ext cx="4454553" cy="1371600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chemeClr val="accent4"/>
                </a:solidFill>
              </a:rPr>
              <a:t>Цели публицистики:</a:t>
            </a:r>
            <a:endParaRPr lang="ru-RU" sz="48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8CB1A3-AA3E-458A-93CF-9A68A6D9F8DB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637563" y="2407640"/>
            <a:ext cx="5458437" cy="2974915"/>
          </a:xfrm>
        </p:spPr>
        <p:txBody>
          <a:bodyPr>
            <a:normAutofit fontScale="70000" lnSpcReduction="20000"/>
          </a:bodyPr>
          <a:lstStyle/>
          <a:p>
            <a:r>
              <a:rPr lang="ru-RU" sz="3600" dirty="0"/>
              <a:t>Информационная — стремление в кратчайший срок сообщить людям о свежих новостях;</a:t>
            </a:r>
          </a:p>
          <a:p>
            <a:r>
              <a:rPr lang="ru-RU" sz="3600" dirty="0"/>
              <a:t>Воздействующая — </a:t>
            </a:r>
            <a:r>
              <a:rPr lang="ru-RU" sz="3600" b="1" dirty="0">
                <a:solidFill>
                  <a:schemeClr val="accent4"/>
                </a:solidFill>
              </a:rPr>
              <a:t>стремление повлиять </a:t>
            </a:r>
            <a:r>
              <a:rPr lang="ru-RU" sz="3600" dirty="0"/>
              <a:t>на мнение людей по поводу какой-либо общественно-политической или социальной проблемы.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16562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FB76B6-D943-4E88-B3D1-6A600A39C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>
                <a:solidFill>
                  <a:schemeClr val="accent4"/>
                </a:solidFill>
              </a:rPr>
              <a:t>Эмоциональный интеллект (</a:t>
            </a:r>
            <a:r>
              <a:rPr lang="en-US" sz="4800" b="1" dirty="0">
                <a:solidFill>
                  <a:schemeClr val="accent4"/>
                </a:solidFill>
              </a:rPr>
              <a:t>EQ)</a:t>
            </a:r>
            <a:r>
              <a:rPr lang="ru-RU" sz="4800" b="1" dirty="0">
                <a:solidFill>
                  <a:schemeClr val="accent4"/>
                </a:solidFill>
              </a:rPr>
              <a:t>-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632091-B9FD-41A0-A9AB-77A61A783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800" dirty="0"/>
              <a:t>способность человека оперировать эмоциональной информацией - той, которую мы получаем (или передаем) с помощью эмоций.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868515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99700-CD01-4C4D-AEAD-49B7835B5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39" y="982132"/>
            <a:ext cx="11190914" cy="1303867"/>
          </a:xfrm>
        </p:spPr>
        <p:txBody>
          <a:bodyPr>
            <a:normAutofit fontScale="90000"/>
          </a:bodyPr>
          <a:lstStyle/>
          <a:p>
            <a:r>
              <a:rPr lang="ru-RU" sz="5300" b="1" dirty="0">
                <a:solidFill>
                  <a:schemeClr val="accent4"/>
                </a:solidFill>
              </a:rPr>
              <a:t>Эмоциональный интеллект на практике – эмоциональная компетентность -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034A27-6151-4111-A268-448CAE307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набор определенных навыков, связанных с эмоциональной сферой. 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i="1" dirty="0">
                <a:cs typeface="Calibri" panose="020F0502020204030204" pitchFamily="34" charset="0"/>
              </a:rPr>
              <a:t>(терминология тренинговой компании E</a:t>
            </a:r>
            <a:r>
              <a:rPr lang="en-US" sz="2800" i="1" dirty="0">
                <a:cs typeface="Calibri" panose="020F0502020204030204" pitchFamily="34" charset="0"/>
              </a:rPr>
              <a:t>q</a:t>
            </a:r>
            <a:r>
              <a:rPr lang="ru-RU" sz="2800" i="1" dirty="0" err="1">
                <a:cs typeface="Calibri" panose="020F0502020204030204" pitchFamily="34" charset="0"/>
              </a:rPr>
              <a:t>uator</a:t>
            </a:r>
            <a:r>
              <a:rPr lang="ru-RU" sz="2800" i="1" dirty="0"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7847336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99700-CD01-4C4D-AEAD-49B7835B5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39" y="982132"/>
            <a:ext cx="11190914" cy="1303867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chemeClr val="accent4"/>
                </a:solidFill>
              </a:rPr>
              <a:t>Модель эмоциональной компетентности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034A27-6151-4111-A268-448CAE307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/>
              <a:t>1) умение осознавать свои эмоции;</a:t>
            </a:r>
          </a:p>
          <a:p>
            <a:pPr marL="0" indent="0">
              <a:buNone/>
            </a:pPr>
            <a:r>
              <a:rPr lang="ru-RU" sz="2800" dirty="0"/>
              <a:t>2) умение осознавать эмоции других;</a:t>
            </a:r>
          </a:p>
          <a:p>
            <a:pPr marL="0" indent="0">
              <a:buNone/>
            </a:pPr>
            <a:r>
              <a:rPr lang="ru-RU" sz="2800" dirty="0"/>
              <a:t>3) умение управлять своими эмоциями;</a:t>
            </a:r>
          </a:p>
          <a:p>
            <a:pPr marL="0" indent="0">
              <a:buNone/>
            </a:pPr>
            <a:r>
              <a:rPr lang="ru-RU" sz="2800" dirty="0"/>
              <a:t>4) умение управлять эмоциями других.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7C84B9-13D9-4B92-9C4C-F4108E9DE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505" y="5025476"/>
            <a:ext cx="6511092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009915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EBB8B-DE13-41A3-A641-D1648D342EF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24731" y="763398"/>
            <a:ext cx="10142538" cy="3825380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chemeClr val="accent4"/>
                </a:solidFill>
              </a:rPr>
              <a:t>Использование социо-игровых методик театральной педагогики для развития эмоционального интеллекта будущих журналистов</a:t>
            </a:r>
          </a:p>
        </p:txBody>
      </p:sp>
    </p:spTree>
    <p:extLst>
      <p:ext uri="{BB962C8B-B14F-4D97-AF65-F5344CB8AC3E}">
        <p14:creationId xmlns:p14="http://schemas.microsoft.com/office/powerpoint/2010/main" val="125172777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C345CE-622A-4DA2-A79A-A06245389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chemeClr val="accent4"/>
                </a:solidFill>
              </a:rPr>
              <a:t>Театральная педагогика -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347BA8-EC3C-44B0-98E7-15368DD7A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736122" cy="3318936"/>
          </a:xfrm>
        </p:spPr>
        <p:txBody>
          <a:bodyPr/>
          <a:lstStyle/>
          <a:p>
            <a:pPr algn="just"/>
            <a:r>
              <a:rPr lang="ru-RU" sz="2800" dirty="0"/>
              <a:t>Практическое направление современной психологии и педагогики искусства, реализующее в образовании принципы событийности, проживания, личностного творческого действия и импровизации, связывающее интеллектуальное, чувственное и эмоциональное восприятие.</a:t>
            </a:r>
          </a:p>
          <a:p>
            <a:pPr algn="just"/>
            <a:r>
              <a:rPr lang="ru-RU" sz="2800" dirty="0"/>
              <a:t>Использование театральных технологий в учебном и воспитательном процессе.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161408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7AC96-C858-4CA8-B531-AE9A02A19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>
                <a:solidFill>
                  <a:schemeClr val="accent4"/>
                </a:solidFill>
              </a:rPr>
              <a:t>Методы театральной педагогики помогут научиться: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DD5538-9AB6-4C80-9379-53B8BA43E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осознавать и называть словами свои и чужие чувства, узнавать их по их вербальным и невербальным признакам,</a:t>
            </a:r>
          </a:p>
          <a:p>
            <a:r>
              <a:rPr lang="ru-RU" dirty="0"/>
              <a:t>находить общее в проявлениях различных эмоций, видеть, как одни эмоции дополняют и обогащают другие,</a:t>
            </a:r>
          </a:p>
          <a:p>
            <a:r>
              <a:rPr lang="ru-RU" dirty="0"/>
              <a:t>развивать навыки партнёрского общения, внимательного отношения к партнёрам, способность к эмпатии, сопереживанию.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917366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E5ED3-26F8-493E-B42E-9CECADF9B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901" y="982132"/>
            <a:ext cx="10041622" cy="1303867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chemeClr val="accent4"/>
                </a:solidFill>
              </a:rPr>
              <a:t>Примеры упражнений на развитие эмоционального интеллекта: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92BAB2-B232-4362-B648-746F230DB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просмотр и анализ видео, в которых герой испытывает ярко выраженные эмоции,</a:t>
            </a:r>
          </a:p>
          <a:p>
            <a:r>
              <a:rPr lang="ru-RU" dirty="0"/>
              <a:t>составление «словаря эмоций»,</a:t>
            </a:r>
          </a:p>
          <a:p>
            <a:r>
              <a:rPr lang="ru-RU" dirty="0"/>
              <a:t>работа в парах над узнаванием и изображением эмоций,</a:t>
            </a:r>
          </a:p>
          <a:p>
            <a:r>
              <a:rPr lang="ru-RU" dirty="0"/>
              <a:t>работа с открытками, метафорическими картами, вызывающими эмоциональный отклик,</a:t>
            </a:r>
          </a:p>
          <a:p>
            <a:r>
              <a:rPr lang="ru-RU" dirty="0"/>
              <a:t>групповая работа над созданием театрализованных этюдов на основе конкретных эмоциональных состояний, </a:t>
            </a:r>
          </a:p>
          <a:p>
            <a:r>
              <a:rPr lang="ru-RU" dirty="0"/>
              <a:t>групповая работа над созданием вызывающих разный эмоциональный отклик медиапродуктов, в основе которых лежит одна и та же информация.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9366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Фрагмент Ten Minutes Older (Herz Frank, 1978)">
            <a:hlinkClick r:id="" action="ppaction://media"/>
            <a:extLst>
              <a:ext uri="{FF2B5EF4-FFF2-40B4-BE49-F238E27FC236}">
                <a16:creationId xmlns:a16="http://schemas.microsoft.com/office/drawing/2014/main" id="{6EB942FE-0220-4D10-8245-FDF62A6139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3158" y="777397"/>
            <a:ext cx="4118366" cy="494203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F9558CF-1E96-41FD-803C-D544B8D0DD92}"/>
              </a:ext>
            </a:extLst>
          </p:cNvPr>
          <p:cNvSpPr/>
          <p:nvPr/>
        </p:nvSpPr>
        <p:spPr>
          <a:xfrm>
            <a:off x="5513775" y="2239133"/>
            <a:ext cx="6096000" cy="201856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эмоции, чувства испытывает герой фильма?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эмоции, чувства испытали вы, просматривая фильм?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86FEEA0-0C2E-4A16-8AF0-6B0F9B295DD4}"/>
              </a:ext>
            </a:extLst>
          </p:cNvPr>
          <p:cNvSpPr/>
          <p:nvPr/>
        </p:nvSpPr>
        <p:spPr>
          <a:xfrm>
            <a:off x="5840599" y="5186533"/>
            <a:ext cx="5693675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«Старше на 10 минут» Герц Франк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8EF01C-28F8-4E1C-808C-5B75D4CA5F43}"/>
              </a:ext>
            </a:extLst>
          </p:cNvPr>
          <p:cNvSpPr/>
          <p:nvPr/>
        </p:nvSpPr>
        <p:spPr>
          <a:xfrm>
            <a:off x="7296806" y="869099"/>
            <a:ext cx="3692036" cy="5389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i="1" dirty="0">
                <a:solidFill>
                  <a:schemeClr val="accent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Иллюстрация к примеру 1</a:t>
            </a:r>
          </a:p>
        </p:txBody>
      </p:sp>
    </p:spTree>
    <p:extLst>
      <p:ext uri="{BB962C8B-B14F-4D97-AF65-F5344CB8AC3E}">
        <p14:creationId xmlns:p14="http://schemas.microsoft.com/office/powerpoint/2010/main" val="23144736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список эмоций и чувств человека таблица: 16 тыс изображений найдено в  Яндекс.Картинках | Подсказки писателю, Уроки письма, Написание книги">
            <a:extLst>
              <a:ext uri="{FF2B5EF4-FFF2-40B4-BE49-F238E27FC236}">
                <a16:creationId xmlns:a16="http://schemas.microsoft.com/office/drawing/2014/main" id="{9DCD8361-60DF-47BC-97C8-3BEA17B3E476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62" y="2112846"/>
            <a:ext cx="8020076" cy="401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EBD46C-FA07-47CC-A888-58501E7CE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2381" y="1167956"/>
            <a:ext cx="5767316" cy="128027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5DB4474-346D-4085-A3F9-B34072292D8A}"/>
              </a:ext>
            </a:extLst>
          </p:cNvPr>
          <p:cNvSpPr/>
          <p:nvPr/>
        </p:nvSpPr>
        <p:spPr>
          <a:xfrm>
            <a:off x="7465962" y="906346"/>
            <a:ext cx="36920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chemeClr val="accent4"/>
                </a:solidFill>
                <a:latin typeface="+mj-lt"/>
                <a:cs typeface="Calibri" panose="020F0502020204030204" pitchFamily="34" charset="0"/>
              </a:rPr>
              <a:t>Иллюстрация к примеру 2</a:t>
            </a:r>
          </a:p>
        </p:txBody>
      </p:sp>
    </p:spTree>
    <p:extLst>
      <p:ext uri="{BB962C8B-B14F-4D97-AF65-F5344CB8AC3E}">
        <p14:creationId xmlns:p14="http://schemas.microsoft.com/office/powerpoint/2010/main" val="309676881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C17F7EA-2EDD-4984-8F68-678F0B6FEE53}"/>
              </a:ext>
            </a:extLst>
          </p:cNvPr>
          <p:cNvSpPr/>
          <p:nvPr/>
        </p:nvSpPr>
        <p:spPr>
          <a:xfrm>
            <a:off x="7391048" y="729866"/>
            <a:ext cx="36920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chemeClr val="accent4"/>
                </a:solidFill>
                <a:cs typeface="Calibri" panose="020F0502020204030204" pitchFamily="34" charset="0"/>
              </a:rPr>
              <a:t>Иллюстрация к примеру 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4F51E7-D1D2-4C98-9E89-E70CF441A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90" y="729866"/>
            <a:ext cx="4297538" cy="523440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802A04-4824-4A99-8183-4192341A9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741" y="1414198"/>
            <a:ext cx="4550069" cy="455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44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3EC02F7-0068-4032-85E3-44663A918693}"/>
              </a:ext>
            </a:extLst>
          </p:cNvPr>
          <p:cNvSpPr/>
          <p:nvPr/>
        </p:nvSpPr>
        <p:spPr>
          <a:xfrm>
            <a:off x="7544379" y="825195"/>
            <a:ext cx="3692036" cy="5389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i="1" dirty="0">
                <a:solidFill>
                  <a:schemeClr val="accent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Иллюстрация к примеру 6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86A2D69-14B7-4A5D-9FF6-0B725EB21D09}"/>
              </a:ext>
            </a:extLst>
          </p:cNvPr>
          <p:cNvSpPr/>
          <p:nvPr/>
        </p:nvSpPr>
        <p:spPr>
          <a:xfrm>
            <a:off x="1045707" y="1575475"/>
            <a:ext cx="101005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4"/>
                </a:solidFill>
                <a:latin typeface="LatoWeb"/>
              </a:rPr>
              <a:t>Темпы строительства в Москве выросли в полтора раза</a:t>
            </a:r>
            <a:endParaRPr lang="ru-RU" sz="2800" b="1" dirty="0">
              <a:solidFill>
                <a:schemeClr val="accent4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BBCC3A6-CD20-4506-A0C6-D1B09B2F5B9F}"/>
              </a:ext>
            </a:extLst>
          </p:cNvPr>
          <p:cNvSpPr/>
          <p:nvPr/>
        </p:nvSpPr>
        <p:spPr>
          <a:xfrm>
            <a:off x="2547080" y="2355062"/>
            <a:ext cx="7097840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Подайте эту новость так, чтобы она вызвала: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D71D81A-42CA-4625-845D-80BC7D6E23E3}"/>
              </a:ext>
            </a:extLst>
          </p:cNvPr>
          <p:cNvSpPr/>
          <p:nvPr/>
        </p:nvSpPr>
        <p:spPr>
          <a:xfrm>
            <a:off x="1315543" y="3167390"/>
            <a:ext cx="18741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осуждение</a:t>
            </a:r>
            <a:endParaRPr lang="ru-RU" sz="2800" i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B7B670F-F99E-4A92-A1CF-0C686B094320}"/>
              </a:ext>
            </a:extLst>
          </p:cNvPr>
          <p:cNvSpPr/>
          <p:nvPr/>
        </p:nvSpPr>
        <p:spPr>
          <a:xfrm>
            <a:off x="8766585" y="3272278"/>
            <a:ext cx="20552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восхищение</a:t>
            </a:r>
            <a:endParaRPr lang="ru-RU" sz="2800" i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0D67C1-E79E-42CF-AC96-ED26F6B0EC87}"/>
              </a:ext>
            </a:extLst>
          </p:cNvPr>
          <p:cNvSpPr/>
          <p:nvPr/>
        </p:nvSpPr>
        <p:spPr>
          <a:xfrm>
            <a:off x="3013417" y="4179811"/>
            <a:ext cx="21303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недоумение</a:t>
            </a:r>
            <a:r>
              <a:rPr lang="ru-RU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i="1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7886647-A876-4717-979D-7C28A232F7BE}"/>
              </a:ext>
            </a:extLst>
          </p:cNvPr>
          <p:cNvSpPr/>
          <p:nvPr/>
        </p:nvSpPr>
        <p:spPr>
          <a:xfrm>
            <a:off x="5282412" y="3167390"/>
            <a:ext cx="15263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радость</a:t>
            </a:r>
            <a:endParaRPr lang="ru-RU" sz="2800" i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5E9A193-63E8-48E4-91F4-1FD2F935497E}"/>
              </a:ext>
            </a:extLst>
          </p:cNvPr>
          <p:cNvSpPr/>
          <p:nvPr/>
        </p:nvSpPr>
        <p:spPr>
          <a:xfrm>
            <a:off x="6096000" y="4179811"/>
            <a:ext cx="3638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гнев или раздражение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504810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E3859F-B00E-465B-8D85-703D0FC2C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chemeClr val="accent4"/>
                </a:solidFill>
              </a:rPr>
              <a:t>Источники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695386-B43F-45D3-9075-BD6FE799E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800" u="sng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https://театральнаяпедагогика.рф</a:t>
            </a:r>
            <a:endParaRPr lang="ru-RU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2800" u="sng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https://www.openlesson.ru</a:t>
            </a:r>
            <a:endParaRPr lang="ru-RU" sz="2800" u="sng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/>
              <a:t>Гиппиус С.В. «Актёрский тренинг. Гимнастика чувств» СПб.: Прайм-ЕВРОЗНАК 2009.</a:t>
            </a:r>
          </a:p>
          <a:p>
            <a:pPr lvl="0"/>
            <a:r>
              <a:rPr lang="ru-RU" sz="2800" dirty="0" err="1"/>
              <a:t>Цукасова</a:t>
            </a:r>
            <a:r>
              <a:rPr lang="ru-RU" sz="2800" dirty="0"/>
              <a:t> Л.В., Волков Л.А. «Театральная педагогика: Принципы, заповеди, советы» М.: Книжный дом «ЛИБРОКОМ», 2009.</a:t>
            </a: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endParaRPr lang="ru-RU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050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E3859F-B00E-465B-8D85-703D0FC2C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chemeClr val="accent4"/>
                </a:solidFill>
              </a:rPr>
              <a:t>Источники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695386-B43F-45D3-9075-BD6FE799E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dirty="0" err="1"/>
              <a:t>Дэниел</a:t>
            </a:r>
            <a:r>
              <a:rPr lang="ru-RU" sz="2800" dirty="0"/>
              <a:t> </a:t>
            </a:r>
            <a:r>
              <a:rPr lang="ru-RU" sz="2800" dirty="0" err="1"/>
              <a:t>Гоулман</a:t>
            </a:r>
            <a:r>
              <a:rPr lang="ru-RU" sz="2800" dirty="0"/>
              <a:t> «Эмоциональный интеллект. Почему он может значить больше, чем IQ» изд. «Манн, Иванов и Фербер», 2022</a:t>
            </a:r>
          </a:p>
          <a:p>
            <a:pPr lvl="0"/>
            <a:r>
              <a:rPr lang="ru-RU" sz="2800" dirty="0"/>
              <a:t>Сергей Шабанов, Алена Алешина  «Эмоциональный интеллект. Российская практика» изд. «Манн, Иванов и Фербер», 2013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4329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C7F2E41-592E-4BDD-B824-8EECE75DC8C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16125" y="2517775"/>
            <a:ext cx="8159750" cy="1822450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chemeClr val="accent4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193460337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TM02900743[[fn=Натуральные материалы]]</Template>
  <TotalTime>455</TotalTime>
  <Words>463</Words>
  <Application>Microsoft Office PowerPoint</Application>
  <PresentationFormat>Широкоэкранный</PresentationFormat>
  <Paragraphs>56</Paragraphs>
  <Slides>17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Garamond</vt:lpstr>
      <vt:lpstr>LatoWeb</vt:lpstr>
      <vt:lpstr>Times New Roman</vt:lpstr>
      <vt:lpstr>Натуральные материалы</vt:lpstr>
      <vt:lpstr>Использование социо-игровых методик театральной педагогики для развития эмоционального интеллекта будущих журналистов</vt:lpstr>
      <vt:lpstr>Презентация PowerPoint</vt:lpstr>
      <vt:lpstr>Цели публицистики:</vt:lpstr>
      <vt:lpstr>Эмоциональный интеллект (EQ)- </vt:lpstr>
      <vt:lpstr>Эмоциональный интеллект на практике – эмоциональная компетентность - </vt:lpstr>
      <vt:lpstr>Модель эмоциональной компетентности</vt:lpstr>
      <vt:lpstr>Использование социо-игровых методик театральной педагогики для развития эмоционального интеллекта будущих журналистов</vt:lpstr>
      <vt:lpstr>Театральная педагогика - </vt:lpstr>
      <vt:lpstr>Методы театральной педагогики помогут научиться:</vt:lpstr>
      <vt:lpstr>Примеры упражнений на развитие эмоционального интеллекта: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</vt:lpstr>
      <vt:lpstr>Источники 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Черепанова Татьяна Петровна</dc:creator>
  <cp:lastModifiedBy>Черепанова Татьяна Петровна</cp:lastModifiedBy>
  <cp:revision>38</cp:revision>
  <dcterms:created xsi:type="dcterms:W3CDTF">2022-05-24T07:53:45Z</dcterms:created>
  <dcterms:modified xsi:type="dcterms:W3CDTF">2022-05-25T08:22:12Z</dcterms:modified>
</cp:coreProperties>
</file>